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5"/>
  </p:notesMasterIdLst>
  <p:handoutMasterIdLst>
    <p:handoutMasterId r:id="rId16"/>
  </p:handoutMasterIdLst>
  <p:sldIdLst>
    <p:sldId id="339" r:id="rId5"/>
    <p:sldId id="340" r:id="rId6"/>
    <p:sldId id="351" r:id="rId7"/>
    <p:sldId id="352" r:id="rId8"/>
    <p:sldId id="346" r:id="rId9"/>
    <p:sldId id="354" r:id="rId10"/>
    <p:sldId id="344" r:id="rId11"/>
    <p:sldId id="347" r:id="rId12"/>
    <p:sldId id="353" r:id="rId13"/>
    <p:sldId id="34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80D6"/>
    <a:srgbClr val="4050C6"/>
    <a:srgbClr val="5A68CE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34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6"/>
    </p:cViewPr>
  </p:sorterViewPr>
  <p:notesViewPr>
    <p:cSldViewPr snapToGrid="0">
      <p:cViewPr>
        <p:scale>
          <a:sx n="50" d="100"/>
          <a:sy n="50" d="100"/>
        </p:scale>
        <p:origin x="3403" y="28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4/10/2025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792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699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296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39E1-771E-896A-40ED-59D20CFC3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A9971-2136-A36A-A774-1570F56538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E5D53-11A9-06D3-C5DB-EE8664D31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3E3F1-453C-1A6F-DA0F-69BE47169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8845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17B53-BD01-B454-2359-54E800EBE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F6346-9D98-1C74-990C-CADE345A5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465EB-0B05-FD61-D762-5E909654D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27015-46EF-11FF-6989-FDC39BB3B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3558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554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A05FE-75B0-AB16-86ED-2CF68619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1FC96-49BA-D123-17A7-2F8EC9D48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2497F-9B5D-41C1-557A-13677E605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0E99C-F1C2-8140-838F-062C20A0F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801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563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4033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28122-A34B-CD0E-8298-2874AB0A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5BFC4-AB9E-0EC4-D5FF-9E6A38B5B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C5EE5D-EB27-D0A7-F5B4-210140901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6F2BF-17FA-7D4C-1038-3C9CAD885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355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EA812700-4F7B-0919-A294-CC362E4BD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50590889"/>
              </p:ext>
            </p:extLst>
          </p:nvPr>
        </p:nvGraphicFramePr>
        <p:xfrm>
          <a:off x="7462835" y="420624"/>
          <a:ext cx="42976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C4C118-FE51-F865-E568-064EE7354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5113" y="2576052"/>
            <a:ext cx="3451225" cy="2998633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128" y="589938"/>
            <a:ext cx="9802761" cy="3519949"/>
          </a:xfrm>
        </p:spPr>
        <p:txBody>
          <a:bodyPr/>
          <a:lstStyle>
            <a:lvl1pPr>
              <a:lnSpc>
                <a:spcPct val="90000"/>
              </a:lnSpc>
              <a:defRPr sz="8000"/>
            </a:lvl1pPr>
          </a:lstStyle>
          <a:p>
            <a:r>
              <a:rPr lang="en-US" dirty="0"/>
              <a:t>add 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5142271"/>
            <a:ext cx="3322638" cy="9048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972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</a:extLst>
          </p:cNvPr>
          <p:cNvGrpSpPr/>
          <p:nvPr userDrawn="1"/>
        </p:nvGrpSpPr>
        <p:grpSpPr>
          <a:xfrm>
            <a:off x="481693" y="393648"/>
            <a:ext cx="11234963" cy="6070705"/>
            <a:chOff x="481693" y="393648"/>
            <a:chExt cx="11234963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3916228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56" y="4060726"/>
            <a:ext cx="11192526" cy="835740"/>
          </a:xfrm>
        </p:spPr>
        <p:txBody>
          <a:bodyPr lIns="457200" tIns="0" bIns="0"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5530650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6865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FE12DB-463B-5E38-0249-595352F6A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356" y="4959086"/>
            <a:ext cx="11193462" cy="757553"/>
          </a:xfrm>
        </p:spPr>
        <p:txBody>
          <a:bodyPr lIns="457200"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2CBCEA-1B14-60E2-F8BE-92C510D42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445" y="413364"/>
            <a:ext cx="11173539" cy="34893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7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E0D1B6-1F1E-CCFB-6D36-DC3039C3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8"/>
            <a:ext cx="11235864" cy="6070705"/>
            <a:chOff x="481693" y="393648"/>
            <a:chExt cx="11235864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68117" y="6035602"/>
              <a:ext cx="69494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F1688-BA83-03DC-2B74-7A82D939F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8224463"/>
              </p:ext>
            </p:extLst>
          </p:nvPr>
        </p:nvGraphicFramePr>
        <p:xfrm>
          <a:off x="490524" y="399329"/>
          <a:ext cx="4297680" cy="60707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781" y="658762"/>
            <a:ext cx="6351638" cy="5201247"/>
          </a:xfrm>
        </p:spPr>
        <p:txBody>
          <a:bodyPr lIns="457200" tIns="0" rIns="457200" bIns="0" anchor="ctr"/>
          <a:lstStyle>
            <a:lvl1pPr algn="ctr">
              <a:lnSpc>
                <a:spcPct val="100000"/>
              </a:lnSpc>
              <a:defRPr sz="8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3928" y="838200"/>
            <a:ext cx="3429000" cy="3026664"/>
          </a:xfrm>
          <a:solidFill>
            <a:schemeClr val="accent2"/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880" y="4748981"/>
            <a:ext cx="3434141" cy="8455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684C2F-977D-54D2-F9DB-5A0CC3DF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4/10/2025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EBF8DFED-2B0F-8F5E-DBAA-98D765435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64638672"/>
              </p:ext>
            </p:extLst>
          </p:nvPr>
        </p:nvGraphicFramePr>
        <p:xfrm>
          <a:off x="434810" y="420624"/>
          <a:ext cx="113223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119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1918974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97885616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818438643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10933088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61142639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1527096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8335320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06801296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95325700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367589565"/>
                    </a:ext>
                  </a:extLst>
                </a:gridCol>
              </a:tblGrid>
              <a:tr h="859536">
                <a:tc gridSpan="20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605" y="420624"/>
            <a:ext cx="11300791" cy="824949"/>
          </a:xfrm>
        </p:spPr>
        <p:txBody>
          <a:bodyPr anchor="ctr"/>
          <a:lstStyle>
            <a:lvl1pPr algn="ctr">
              <a:lnSpc>
                <a:spcPct val="9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261" y="165939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572311" y="265112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DF2E8A7-89F2-752F-0DF7-B05CD19E5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9949" y="167971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86CD862-4539-E57E-AB29-3C732F86C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206999" y="267144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327351-F712-4BD7-35A2-EA8933FD88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2674">
            <a:off x="8614539" y="1664021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CB9E4AC-A2E5-545F-FFF7-625B1BB7A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 rot="202674">
            <a:off x="8851589" y="2655754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1244D88-9A35-9B80-EAFF-3557C9EB03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21388604">
            <a:off x="3100080" y="3715147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1544572-3326-C8E8-C7E7-FFFA5A2D68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 rot="21388604">
            <a:off x="3337130" y="4706880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23B9AE5-89C8-9E36-A1BF-9CE4E26806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484" y="3709035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D48AF07-4B45-FEDE-C05D-99E96E4540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7084534" y="4700768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6513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329B88-C3B0-DEDF-BA89-4FECA7E2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D9B5DE-71CB-6798-3C6E-54AAB7D4F8FC}"/>
                </a:ext>
              </a:extLst>
            </p:cNvPr>
            <p:cNvGrpSpPr/>
            <p:nvPr userDrawn="1"/>
          </p:nvGrpSpPr>
          <p:grpSpPr>
            <a:xfrm>
              <a:off x="481693" y="393647"/>
              <a:ext cx="11228615" cy="6070706"/>
              <a:chOff x="481693" y="393647"/>
              <a:chExt cx="11228615" cy="607070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6663161-DCA7-1B0A-C207-F09ADAB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 userDrawn="1"/>
            </p:nvGrpSpPr>
            <p:grpSpPr>
              <a:xfrm>
                <a:off x="481693" y="393647"/>
                <a:ext cx="11228615" cy="6070706"/>
                <a:chOff x="481693" y="393647"/>
                <a:chExt cx="11228615" cy="6070706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E5A6159-3269-247C-FFBE-0940C19C2B48}"/>
                    </a:ext>
                  </a:extLst>
                </p:cNvPr>
                <p:cNvSpPr/>
                <p:nvPr userDrawn="1"/>
              </p:nvSpPr>
              <p:spPr>
                <a:xfrm>
                  <a:off x="481693" y="393648"/>
                  <a:ext cx="11228615" cy="6070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36AA070F-54CD-7244-E817-D1EEAEAE37D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718957" y="393647"/>
                  <a:ext cx="0" cy="607070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B2AF797-9409-ECDA-DB46-07EC4F37F60E}"/>
                    </a:ext>
                  </a:extLst>
                </p:cNvPr>
                <p:cNvCxnSpPr/>
                <p:nvPr userDrawn="1"/>
              </p:nvCxnSpPr>
              <p:spPr>
                <a:xfrm>
                  <a:off x="10863943" y="5878287"/>
                  <a:ext cx="0" cy="58606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8123A1E-CFCD-A97E-0315-FE69EDB804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81693" y="3159704"/>
                  <a:ext cx="423725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8BCC96-50C0-4DBF-F6DC-4BDFF75A23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718957" y="5878287"/>
                <a:ext cx="69913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9111" y="3159698"/>
            <a:ext cx="4217394" cy="3289363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947" y="403472"/>
            <a:ext cx="6991355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0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60616" y="1749732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64549" y="1877962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B6BA8D7D-BBDF-6842-52E2-26BE7BD4B4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0616" y="31364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D7EED23F-2C80-CBC0-124A-91B34EAC3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49" y="324464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B285BD9D-24CC-50AA-05B8-39DBBCC0EA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60616" y="445015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A278560-5EC9-91F3-0DF2-A947D892A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4549" y="455830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22" y="408568"/>
            <a:ext cx="4238625" cy="2751130"/>
          </a:xfrm>
          <a:ln w="12700">
            <a:solidFill>
              <a:schemeClr val="bg1"/>
            </a:solidFill>
          </a:ln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val="273132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9551DA-AB5E-4A9C-38E9-26E265447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6AA070F-54CD-7244-E817-D1EEAEAE37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2AF797-9409-ECDA-DB46-07EC4F37F60E}"/>
                </a:ext>
              </a:extLst>
            </p:cNvPr>
            <p:cNvCxnSpPr/>
            <p:nvPr userDrawn="1"/>
          </p:nvCxnSpPr>
          <p:spPr>
            <a:xfrm>
              <a:off x="10863943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5878287"/>
              <a:ext cx="69913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8272" y="393646"/>
            <a:ext cx="6955946" cy="867815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1508BA2B-29F0-302A-67E4-8322089846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199" y="413364"/>
            <a:ext cx="4238625" cy="3356579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99" y="3765754"/>
            <a:ext cx="4238625" cy="2678881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9922" y="1877961"/>
            <a:ext cx="6066499" cy="3698859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0AA671-B458-75A5-FEDC-88210D822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070B43-A554-EF44-F090-0152A26B670B}"/>
                </a:ext>
              </a:extLst>
            </p:cNvPr>
            <p:cNvGrpSpPr/>
            <p:nvPr userDrawn="1"/>
          </p:nvGrpSpPr>
          <p:grpSpPr>
            <a:xfrm>
              <a:off x="4449018" y="3035782"/>
              <a:ext cx="3216339" cy="2488545"/>
              <a:chOff x="4493183" y="3035782"/>
              <a:chExt cx="3216339" cy="248854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5F32AC8-D0FB-5633-A246-97E5484338E2}"/>
                  </a:ext>
                </a:extLst>
              </p:cNvPr>
              <p:cNvSpPr/>
              <p:nvPr userDrawn="1"/>
            </p:nvSpPr>
            <p:spPr>
              <a:xfrm>
                <a:off x="4503887" y="3035782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2655351-4CA5-7030-797E-8AD884256DEB}"/>
                  </a:ext>
                </a:extLst>
              </p:cNvPr>
              <p:cNvSpPr/>
              <p:nvPr userDrawn="1"/>
            </p:nvSpPr>
            <p:spPr>
              <a:xfrm>
                <a:off x="4493183" y="4476208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E35A2D-88FA-6FF8-0B67-6386DECEFBD0}"/>
                </a:ext>
              </a:extLst>
            </p:cNvPr>
            <p:cNvGrpSpPr/>
            <p:nvPr userDrawn="1"/>
          </p:nvGrpSpPr>
          <p:grpSpPr>
            <a:xfrm>
              <a:off x="481694" y="1300843"/>
              <a:ext cx="11228613" cy="5163510"/>
              <a:chOff x="481693" y="1300843"/>
              <a:chExt cx="11228613" cy="51635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C4006F0-8F76-A8D3-67AF-77573E5C34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4129" y="1300843"/>
                <a:ext cx="0" cy="51635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C515FE9-A175-C681-A291-4676AEF27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57873" y="1300843"/>
                <a:ext cx="0" cy="51373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E1B1C58-815E-DA91-6DDD-C5DEEB6ADD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81693" y="1300843"/>
                <a:ext cx="1122861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37489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768BF372-EE3D-B6C9-DBFD-32FAA3C73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768" y="1310640"/>
            <a:ext cx="3505938" cy="5124217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200" y="6102362"/>
            <a:ext cx="3264218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A131435-86E8-B8C3-7DA2-65F5A5EAB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4370" y="1402746"/>
            <a:ext cx="3205635" cy="1048120"/>
          </a:xfrm>
          <a:prstGeom prst="rect">
            <a:avLst/>
          </a:prstGeom>
          <a:noFill/>
          <a:ln w="22225">
            <a:noFill/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cap="all" baseline="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7485" y="2536721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0DE4F42-71D8-6F18-9C5A-EC7A4B0C6C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7485" y="3753589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987EDF9-4ED4-5490-17AF-99478B543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7485" y="4970457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0607" y="1314450"/>
            <a:ext cx="3513444" cy="5120408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8661" y="6092534"/>
            <a:ext cx="474545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9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A8433C-5928-3201-B929-9809BC39026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26180" y="1300843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8B16A6-C3DD-6DF0-14F1-218117165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8683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01B593-AEAF-46CF-9D54-9A953D102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5658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F028DD-DB18-678A-9B3E-08377E00AA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17081" y="3567922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5355" y="403472"/>
            <a:ext cx="7916188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8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8501" y="1797062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7112" y="1848465"/>
            <a:ext cx="2202425" cy="1320193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8104E534-50EC-8AA3-6CBA-04C9C718619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02192" y="1797058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B5476F6-55CD-2278-07A7-62ED02C00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8318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35789C28-53CB-4473-F779-107B46AEEB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99162" y="3952693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5492A24-37AC-C8FF-FE2A-EE13D2C3F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36879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83423"/>
            <a:ext cx="3097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83423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9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032EDE-70AC-8A1B-FDCC-E78CADAAE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34963" cy="6070706"/>
            <a:chOff x="481693" y="393647"/>
            <a:chExt cx="11234963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576B25-0313-BCA2-89A4-F40505705FF4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C9A29B-58A9-DEE3-6FDA-84D01C556C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266305" y="1300843"/>
              <a:ext cx="44440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C76CA7-A606-0822-24A8-12A4E989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B4BC5D-AE5C-4860-D8FF-52E05CAD2A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5878287"/>
              <a:ext cx="44503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B9FCC7-5BD3-AC42-56C2-547FB5ADEF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28655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7242" y="403478"/>
            <a:ext cx="4314145" cy="862423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26" y="413311"/>
            <a:ext cx="6756966" cy="6005015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242" y="1365282"/>
            <a:ext cx="4314143" cy="4478062"/>
          </a:xfrm>
        </p:spPr>
        <p:txBody>
          <a:bodyPr lIns="457200" tIns="822960" rIns="45720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86234" y="5994209"/>
            <a:ext cx="3361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3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1300843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9825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7020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CE9902-3760-30D6-4810-136B44F0C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84671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9C3A057-F1F1-A85C-5C3E-1178CF5812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1481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0F6D65A-37FE-C1AE-FE7B-977A41C06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29132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3A456EE-EA99-A703-7AB6-449610F60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5942" y="1994348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2C0E7BC7-C776-FDD4-7639-0B6649572D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573593" y="2561083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EE9A59A-DD07-2A19-A496-5B43AF272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17340" y="3939132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0B3477B9-B092-AAA0-9465-B3D589AB7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254991" y="4505867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C03452E-A59E-6FD5-2E14-D01D1D1937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61801" y="3941367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F8ACFA3E-CD6D-F94F-6F9C-024B2C0027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799452" y="4508102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2856" y="5990069"/>
            <a:ext cx="525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4098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6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61658" y="93406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7742" y="934066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Picture Placeholder 30">
            <a:extLst>
              <a:ext uri="{FF2B5EF4-FFF2-40B4-BE49-F238E27FC236}">
                <a16:creationId xmlns:a16="http://schemas.microsoft.com/office/drawing/2014/main" id="{6F57637A-A06D-900E-8535-6AA509EBDC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61658" y="2144633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76314CE-90DE-BC3F-0583-8887631078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7742" y="2078898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30">
            <a:extLst>
              <a:ext uri="{FF2B5EF4-FFF2-40B4-BE49-F238E27FC236}">
                <a16:creationId xmlns:a16="http://schemas.microsoft.com/office/drawing/2014/main" id="{5ED6CFA2-D90A-73B5-58F2-0A109596980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61658" y="3296662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0491A95C-9334-52D0-DA80-A40E91351F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7742" y="3230927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Picture Placeholder 30">
            <a:extLst>
              <a:ext uri="{FF2B5EF4-FFF2-40B4-BE49-F238E27FC236}">
                <a16:creationId xmlns:a16="http://schemas.microsoft.com/office/drawing/2014/main" id="{C727F284-B480-4165-FA10-5FB2EFA8D0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61658" y="459718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C106AB72-F782-1011-E73F-82AB10F3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7742" y="4363618"/>
            <a:ext cx="5958348" cy="1205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3097071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36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91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17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A7A4DC1-E50C-440F-5AAD-B8FF3E74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76" y="1524000"/>
            <a:ext cx="6292645" cy="2448235"/>
          </a:xfrm>
        </p:spPr>
        <p:txBody>
          <a:bodyPr/>
          <a:lstStyle/>
          <a:p>
            <a:r>
              <a:rPr lang="en-US" dirty="0"/>
              <a:t>Mood</a:t>
            </a:r>
            <a:br>
              <a:rPr lang="en-US" dirty="0"/>
            </a:br>
            <a:r>
              <a:rPr lang="en-US" dirty="0"/>
              <a:t>         music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DB8953-512D-57EC-79E1-132A07379A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62D65-1682-3F51-D718-5FEA07F6EF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intensity="0"/>
                    </a14:imgEffect>
                    <a14:imgEffect>
                      <a14:colorTemperature colorTemp="4700"/>
                    </a14:imgEffect>
                    <a14:imgEffect>
                      <a14:brightnessContrast bright="42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6309" y="1283309"/>
            <a:ext cx="3529525" cy="4291909"/>
          </a:xfrm>
          <a:prstGeom prst="rect">
            <a:avLst/>
          </a:prstGeom>
          <a:pattFill prst="pct5">
            <a:fgClr>
              <a:srgbClr val="4050C6"/>
            </a:fgClr>
            <a:bgClr>
              <a:schemeClr val="bg1"/>
            </a:bgClr>
          </a:pattFill>
          <a:effectLst>
            <a:reflection endPos="0" dist="50800" dir="5400000" sy="-100000" algn="bl" rotWithShape="0"/>
          </a:effectLst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2CC159-4789-0E92-08AE-ECCAB12B6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0889" y="5122273"/>
            <a:ext cx="6567283" cy="904824"/>
          </a:xfrm>
        </p:spPr>
        <p:txBody>
          <a:bodyPr/>
          <a:lstStyle/>
          <a:p>
            <a:r>
              <a:rPr lang="en-IN" sz="3600" dirty="0"/>
              <a:t>Emotion-based Music Player</a:t>
            </a:r>
          </a:p>
        </p:txBody>
      </p:sp>
    </p:spTree>
    <p:extLst>
      <p:ext uri="{BB962C8B-B14F-4D97-AF65-F5344CB8AC3E}">
        <p14:creationId xmlns:p14="http://schemas.microsoft.com/office/powerpoint/2010/main" val="17238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26C9-4C03-EBB0-5550-BF771288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81" y="658762"/>
            <a:ext cx="6351638" cy="520124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3" name="Picture Placeholder 72" descr="A city with many buildings">
            <a:extLst>
              <a:ext uri="{FF2B5EF4-FFF2-40B4-BE49-F238E27FC236}">
                <a16:creationId xmlns:a16="http://schemas.microsoft.com/office/drawing/2014/main" id="{0155CF5C-C7FD-AF09-E2E8-ADC9BAFFE9B2}"/>
              </a:ext>
            </a:extLst>
          </p:cNvPr>
          <p:cNvPicPr>
            <a:picLocks noGrp="1"/>
          </p:cNvPicPr>
          <p:nvPr>
            <p:ph type="pic" sz="quarter" idx="15"/>
          </p:nvPr>
        </p:nvPicPr>
        <p:blipFill rotWithShape="1">
          <a:blip r:embed="rId3"/>
          <a:srcRect l="74" r="74"/>
          <a:stretch/>
        </p:blipFill>
        <p:spPr>
          <a:xfrm>
            <a:off x="923928" y="838200"/>
            <a:ext cx="3429000" cy="3026664"/>
          </a:xfrm>
          <a:ln w="9525"/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D45BE16D-C734-39D9-31F9-204C6D152A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4880" y="4748981"/>
            <a:ext cx="3434141" cy="845574"/>
          </a:xfrm>
        </p:spPr>
        <p:txBody>
          <a:bodyPr>
            <a:normAutofit/>
          </a:bodyPr>
          <a:lstStyle/>
          <a:p>
            <a:r>
              <a:rPr lang="en-US" sz="3200" dirty="0"/>
              <a:t>Mood Music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45166E84-D2D4-FF04-0DF4-E925709A2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</p:spPr>
        <p:txBody>
          <a:bodyPr/>
          <a:lstStyle/>
          <a:p>
            <a:r>
              <a:rPr lang="en-US" dirty="0"/>
              <a:t>Mood music  |  </a:t>
            </a:r>
            <a:r>
              <a:rPr lang="en-IN" sz="900" dirty="0"/>
              <a:t>Emotion-based Music Player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2BE44-52CB-1E62-063D-1F7B3B12E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62027-049D-D8F0-CC78-8A7458DFD6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5811" r="-5811"/>
          <a:stretch/>
        </p:blipFill>
        <p:spPr>
          <a:xfrm>
            <a:off x="923927" y="838200"/>
            <a:ext cx="3640559" cy="30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4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A2DC73CD-9A7B-4B8B-45B7-9126C374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5" y="420624"/>
            <a:ext cx="11300791" cy="824949"/>
          </a:xfrm>
        </p:spPr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DB62453-4969-6C70-7DA2-BCCA22A25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277893">
            <a:off x="1782707" y="1760880"/>
            <a:ext cx="2252101" cy="2252208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Sairaj </a:t>
            </a:r>
            <a:r>
              <a:rPr lang="en-US" dirty="0" err="1">
                <a:latin typeface="Comic Sans MS" panose="030F0702030302020204" pitchFamily="66" charset="0"/>
              </a:rPr>
              <a:t>jawalikar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733E13-2AC1-FDA0-D1A6-410D3B4FF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70250" y="1682223"/>
            <a:ext cx="2252101" cy="225220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latin typeface="Comic Sans MS" panose="030F0702030302020204" pitchFamily="66" charset="0"/>
              </a:rPr>
              <a:t>Sahil</a:t>
            </a:r>
          </a:p>
          <a:p>
            <a:pPr>
              <a:spcAft>
                <a:spcPts val="0"/>
              </a:spcAft>
            </a:pPr>
            <a:r>
              <a:rPr lang="en-US" dirty="0" err="1">
                <a:latin typeface="Comic Sans MS" panose="030F0702030302020204" pitchFamily="66" charset="0"/>
              </a:rPr>
              <a:t>parab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CFCFD87-FE58-4897-D984-E46E2DC2DE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21388604">
            <a:off x="4086188" y="3935341"/>
            <a:ext cx="2252101" cy="225220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latin typeface="Comic Sans MS" panose="030F0702030302020204" pitchFamily="66" charset="0"/>
              </a:rPr>
              <a:t>Om</a:t>
            </a:r>
          </a:p>
          <a:p>
            <a:r>
              <a:rPr lang="en-US" dirty="0" err="1">
                <a:latin typeface="Comic Sans MS" panose="030F0702030302020204" pitchFamily="66" charset="0"/>
              </a:rPr>
              <a:t>shelke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041D5A2-29C2-E95E-A837-75DEA53103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454542">
            <a:off x="8634853" y="3791182"/>
            <a:ext cx="2252101" cy="225220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latin typeface="Comic Sans MS" panose="030F0702030302020204" pitchFamily="66" charset="0"/>
              </a:rPr>
              <a:t>Vikas</a:t>
            </a:r>
          </a:p>
          <a:p>
            <a:pPr>
              <a:spcAft>
                <a:spcPts val="0"/>
              </a:spcAft>
            </a:pPr>
            <a:r>
              <a:rPr lang="en-US" dirty="0" err="1">
                <a:latin typeface="Comic Sans MS" panose="030F0702030302020204" pitchFamily="66" charset="0"/>
              </a:rPr>
              <a:t>vighne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E7378F-DDC5-E280-3208-7D5A28F2B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6817505" y="1505204"/>
            <a:ext cx="1441296" cy="461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379710-FBA6-9898-F44A-1352F6BE8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 rot="277893">
            <a:off x="2465091" y="1559769"/>
            <a:ext cx="1211232" cy="5062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10CE9DC-6B41-FE0C-7122-28180805A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 rot="21233692">
            <a:off x="4708729" y="3738880"/>
            <a:ext cx="879613" cy="46166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7E73402-A7BF-A3F1-1734-3A52890FE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 rot="454542">
            <a:off x="9581223" y="3567272"/>
            <a:ext cx="828804" cy="506257"/>
          </a:xfrm>
          <a:prstGeom prst="rect">
            <a:avLst/>
          </a:prstGeom>
        </p:spPr>
      </p:pic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77B25C7A-8CCF-0C9C-3DC3-A6A5A9BD22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2102661" y="3303694"/>
            <a:ext cx="1415691" cy="698916"/>
          </a:xfrm>
        </p:spPr>
        <p:txBody>
          <a:bodyPr>
            <a:normAutofit/>
          </a:bodyPr>
          <a:lstStyle/>
          <a:p>
            <a:r>
              <a:rPr lang="en-US" sz="1800" dirty="0">
                <a:highlight>
                  <a:srgbClr val="7480D6"/>
                </a:highlight>
              </a:rPr>
              <a:t>| Developer |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A32529B-FA4F-9E6A-8E06-01E81E946AC3}"/>
              </a:ext>
            </a:extLst>
          </p:cNvPr>
          <p:cNvSpPr txBox="1">
            <a:spLocks/>
          </p:cNvSpPr>
          <p:nvPr/>
        </p:nvSpPr>
        <p:spPr bwMode="white">
          <a:xfrm rot="21036918">
            <a:off x="6614647" y="3303749"/>
            <a:ext cx="1780696" cy="6340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30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6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ighlight>
                  <a:srgbClr val="7480D6"/>
                </a:highlight>
              </a:rPr>
              <a:t>| Creative Head |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98CAE5D1-B77A-E2A5-173E-5E80FF740879}"/>
              </a:ext>
            </a:extLst>
          </p:cNvPr>
          <p:cNvSpPr txBox="1">
            <a:spLocks/>
          </p:cNvSpPr>
          <p:nvPr/>
        </p:nvSpPr>
        <p:spPr bwMode="white">
          <a:xfrm>
            <a:off x="4582802" y="5540352"/>
            <a:ext cx="1258871" cy="479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30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6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7480D6"/>
                </a:highlight>
              </a:rPr>
              <a:t>| </a:t>
            </a:r>
            <a:r>
              <a:rPr lang="en-US" sz="1800" dirty="0" err="1">
                <a:highlight>
                  <a:srgbClr val="7480D6"/>
                </a:highlight>
              </a:rPr>
              <a:t>Ideator</a:t>
            </a:r>
            <a:r>
              <a:rPr lang="en-US" sz="1800" dirty="0">
                <a:highlight>
                  <a:srgbClr val="7480D6"/>
                </a:highlight>
              </a:rPr>
              <a:t> |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8540DAF-9899-59A1-1328-DA7D41779F89}"/>
              </a:ext>
            </a:extLst>
          </p:cNvPr>
          <p:cNvSpPr txBox="1">
            <a:spLocks/>
          </p:cNvSpPr>
          <p:nvPr/>
        </p:nvSpPr>
        <p:spPr bwMode="white">
          <a:xfrm rot="956530">
            <a:off x="8407703" y="5385444"/>
            <a:ext cx="2431101" cy="983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30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6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ighlight>
                  <a:srgbClr val="7480D6"/>
                </a:highlight>
              </a:rPr>
              <a:t>| Brainstormer |</a:t>
            </a:r>
          </a:p>
        </p:txBody>
      </p:sp>
    </p:spTree>
    <p:extLst>
      <p:ext uri="{BB962C8B-B14F-4D97-AF65-F5344CB8AC3E}">
        <p14:creationId xmlns:p14="http://schemas.microsoft.com/office/powerpoint/2010/main" val="354385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7F5F3-2D22-0661-8438-B385FE266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3A1FD4-F397-FE6B-7B26-14E4C964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446" t="23169" r="-277" b="10521"/>
          <a:stretch/>
        </p:blipFill>
        <p:spPr>
          <a:xfrm>
            <a:off x="497352" y="413364"/>
            <a:ext cx="11208743" cy="3489325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B5782618-157B-6DCE-A327-C904D5C2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43" y="836135"/>
            <a:ext cx="11192526" cy="835740"/>
          </a:xfrm>
        </p:spPr>
        <p:txBody>
          <a:bodyPr/>
          <a:lstStyle/>
          <a:p>
            <a:r>
              <a:rPr lang="en-US" dirty="0">
                <a:highlight>
                  <a:srgbClr val="7480D6"/>
                </a:highlight>
              </a:rPr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47606-5AEE-E747-608A-9DF9D37BE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Mood music  |  </a:t>
            </a:r>
            <a:r>
              <a:rPr lang="en-IN" sz="900" dirty="0"/>
              <a:t>Emotion-based Music Player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3483E-CEAE-A40B-ADA3-9ECC82A55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DDA13E2-D186-7522-ACB9-06280F7F0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356" y="4064000"/>
            <a:ext cx="10938483" cy="173736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b="1" dirty="0"/>
              <a:t>Emotion-based music player </a:t>
            </a:r>
            <a:r>
              <a:rPr lang="en-US" sz="2000" dirty="0"/>
              <a:t>is an intelligent system that detects a user's emotional state - typically through facial expressions, voice tone, or physiological signals and plays music that matches or alters their mood. </a:t>
            </a:r>
          </a:p>
          <a:p>
            <a:pPr algn="just"/>
            <a:r>
              <a:rPr lang="en-US" sz="2000" dirty="0"/>
              <a:t>By integrating technologies like AI, machine learning, and emotion recognition, it aims to enhance user experience, offering personalized and mood-appropriate music playback automatically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694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ECA00-F99D-1AB7-017C-2A194F6DC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BD6D-E63C-01D7-2843-81BA387B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272" y="393646"/>
            <a:ext cx="6955946" cy="867815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9" name="Picture Placeholder 38" descr="Men standing in a large building">
            <a:extLst>
              <a:ext uri="{FF2B5EF4-FFF2-40B4-BE49-F238E27FC236}">
                <a16:creationId xmlns:a16="http://schemas.microsoft.com/office/drawing/2014/main" id="{15CF9CB1-EE42-E1B8-619E-87A2C12C1B2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420" b="420"/>
          <a:stretch/>
        </p:blipFill>
        <p:spPr>
          <a:xfrm>
            <a:off x="489199" y="413364"/>
            <a:ext cx="4238625" cy="3356579"/>
          </a:xfrm>
        </p:spPr>
      </p:pic>
      <p:pic>
        <p:nvPicPr>
          <p:cNvPr id="41" name="Picture Placeholder 40" descr="A blueprint of a house">
            <a:extLst>
              <a:ext uri="{FF2B5EF4-FFF2-40B4-BE49-F238E27FC236}">
                <a16:creationId xmlns:a16="http://schemas.microsoft.com/office/drawing/2014/main" id="{C1EF69B7-47EC-ADC1-CFDB-6AE64718F6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88" b="188"/>
          <a:stretch/>
        </p:blipFill>
        <p:spPr>
          <a:xfrm>
            <a:off x="489199" y="3765754"/>
            <a:ext cx="4238625" cy="267888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56B242-07F4-2FD0-751B-ACBC2447D9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9922" y="1789473"/>
            <a:ext cx="6066499" cy="36988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Traditional music players require manual input to select songs, which may not always align with a user's emotional state. This can limit user satisfaction and emotional engagement. </a:t>
            </a:r>
          </a:p>
          <a:p>
            <a:endParaRPr lang="en-US" dirty="0"/>
          </a:p>
          <a:p>
            <a:r>
              <a:rPr lang="en-US" dirty="0"/>
              <a:t>There is a need for a smart system that can automatically detect a user's emotions and play music accordingly to enhance mood and provide a personalized listening experience.</a:t>
            </a:r>
          </a:p>
          <a:p>
            <a:endParaRPr lang="en-US" dirty="0"/>
          </a:p>
          <a:p>
            <a:r>
              <a:rPr lang="en-US" dirty="0"/>
              <a:t>Such a system can bridge the gap between emotional well-being and technology-driven entertainment.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6AF4B-18AF-8352-633F-F0E0ADF12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</p:spPr>
        <p:txBody>
          <a:bodyPr/>
          <a:lstStyle/>
          <a:p>
            <a:r>
              <a:rPr lang="en-US" dirty="0"/>
              <a:t>Mood music  |  </a:t>
            </a:r>
            <a:r>
              <a:rPr lang="en-IN" sz="900" dirty="0"/>
              <a:t>Emotion-based Music Player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CEC6F-2E4D-82AF-41BB-2E17956B7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5749D-712E-0BED-352E-0F0E0D2050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192" r="11192"/>
          <a:stretch/>
        </p:blipFill>
        <p:spPr>
          <a:xfrm rot="16200000">
            <a:off x="-407125" y="1308296"/>
            <a:ext cx="6031271" cy="42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88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86EBE01-25EA-E55C-212F-55BB71067B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7020" y="1838633"/>
            <a:ext cx="2409038" cy="1760287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>
              <a:spcAft>
                <a:spcPts val="0"/>
              </a:spcAft>
            </a:pPr>
            <a:r>
              <a:rPr lang="en-IN" sz="1800" dirty="0"/>
              <a:t>Emotion </a:t>
            </a:r>
          </a:p>
          <a:p>
            <a:pPr lvl="0">
              <a:spcAft>
                <a:spcPts val="0"/>
              </a:spcAft>
            </a:pPr>
            <a:r>
              <a:rPr lang="en-IN" sz="1800" dirty="0"/>
              <a:t>Detection</a:t>
            </a:r>
            <a:endParaRPr lang="en-US" sz="1800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B15C5BD-E2F2-DF1A-A4AB-80126D6228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84671" y="2897532"/>
            <a:ext cx="2113935" cy="691892"/>
          </a:xfrm>
        </p:spPr>
        <p:txBody>
          <a:bodyPr>
            <a:normAutofit/>
          </a:bodyPr>
          <a:lstStyle/>
          <a:p>
            <a:pPr lvl="0"/>
            <a:r>
              <a:rPr lang="en-IN" sz="1600" dirty="0"/>
              <a:t>Capture emotional data (e.g., facial)</a:t>
            </a:r>
            <a:endParaRPr lang="en-US" sz="1600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12FF41A1-5D72-0088-3340-EA7BE9A112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91481" y="1838633"/>
            <a:ext cx="2409038" cy="1760288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/>
            <a:r>
              <a:rPr lang="en-IN" sz="1800" dirty="0"/>
              <a:t>Music Recommendation</a:t>
            </a:r>
            <a:endParaRPr lang="en-US" sz="1800" dirty="0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8A171E58-4545-A19D-4D4B-0FF850C663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29098" y="2907029"/>
            <a:ext cx="2113935" cy="691892"/>
          </a:xfrm>
        </p:spPr>
        <p:txBody>
          <a:bodyPr>
            <a:normAutofit/>
          </a:bodyPr>
          <a:lstStyle/>
          <a:p>
            <a:r>
              <a:rPr lang="en-US" sz="1600" dirty="0"/>
              <a:t>Suggest music based on emotion.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14627B05-A870-AC47-84B8-8E7062A765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5942" y="1838634"/>
            <a:ext cx="2409038" cy="176028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1800" dirty="0"/>
              <a:t>Playback &amp; Adjustment</a:t>
            </a:r>
            <a:endParaRPr lang="en-US" sz="1800" dirty="0"/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10563C9D-3B5D-7409-58CD-C8D42CC146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93394" y="2890238"/>
            <a:ext cx="2113935" cy="691892"/>
          </a:xfrm>
        </p:spPr>
        <p:txBody>
          <a:bodyPr>
            <a:normAutofit/>
          </a:bodyPr>
          <a:lstStyle/>
          <a:p>
            <a:r>
              <a:rPr lang="en-US" sz="1600" dirty="0"/>
              <a:t>Adjust music in real-time based on mood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152A94FD-3A84-B566-3565-6D4F989EE1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61657" y="4092091"/>
            <a:ext cx="2445712" cy="135085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/>
            <a:r>
              <a:rPr lang="en-IN" sz="1800" dirty="0"/>
              <a:t>Interpretation</a:t>
            </a:r>
            <a:endParaRPr lang="en-US" sz="1800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7EA869C-0FD7-B2B6-6F9B-4D7A1A0292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27546" y="4767518"/>
            <a:ext cx="2113935" cy="691892"/>
          </a:xfrm>
        </p:spPr>
        <p:txBody>
          <a:bodyPr>
            <a:normAutofit/>
          </a:bodyPr>
          <a:lstStyle/>
          <a:p>
            <a:r>
              <a:rPr lang="en-US" sz="1600" dirty="0"/>
              <a:t>Analyze and classify emotional state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F725C723-D324-3121-79DD-E895FC283C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61800" y="4083607"/>
            <a:ext cx="2705719" cy="135085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/>
            <a:r>
              <a:rPr lang="en-IN" sz="1800" dirty="0"/>
              <a:t>Feedback Loop</a:t>
            </a:r>
            <a:endParaRPr lang="en-US" sz="1800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BA06F96-6BE4-4466-344F-D7F1CEBB756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93543" y="4759034"/>
            <a:ext cx="2253108" cy="691892"/>
          </a:xfrm>
        </p:spPr>
        <p:txBody>
          <a:bodyPr>
            <a:noAutofit/>
          </a:bodyPr>
          <a:lstStyle/>
          <a:p>
            <a:pPr lvl="0"/>
            <a:r>
              <a:rPr lang="en-US" sz="1600" dirty="0"/>
              <a:t>Refine recommendations with user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Mood music  |  </a:t>
            </a:r>
            <a:r>
              <a:rPr lang="en-IN" sz="900" dirty="0"/>
              <a:t>Emotion-based Music Player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874C12F-8812-2096-8060-F088B62ED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84" idx="1"/>
          </p:cNvCxnSpPr>
          <p:nvPr/>
        </p:nvCxnSpPr>
        <p:spPr>
          <a:xfrm rot="16200000" flipH="1">
            <a:off x="2008717" y="3814578"/>
            <a:ext cx="1026359" cy="879521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05C0612-907D-A1B0-77EB-156D85AE1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4" idx="0"/>
            <a:endCxn id="80" idx="1"/>
          </p:cNvCxnSpPr>
          <p:nvPr/>
        </p:nvCxnSpPr>
        <p:spPr>
          <a:xfrm rot="5400000" flipH="1" flipV="1">
            <a:off x="3851340" y="3051950"/>
            <a:ext cx="1373314" cy="706968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6EBA5F2-CBC4-5DAB-A7BE-650C68443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0" idx="2"/>
            <a:endCxn id="86" idx="1"/>
          </p:cNvCxnSpPr>
          <p:nvPr/>
        </p:nvCxnSpPr>
        <p:spPr>
          <a:xfrm rot="16200000" flipH="1">
            <a:off x="5798843" y="3896078"/>
            <a:ext cx="1160114" cy="565800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0B745C-817B-528D-B36C-5CC1B9BDD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82" idx="1"/>
          </p:cNvCxnSpPr>
          <p:nvPr/>
        </p:nvCxnSpPr>
        <p:spPr>
          <a:xfrm rot="5400000" flipH="1" flipV="1">
            <a:off x="7468715" y="3116381"/>
            <a:ext cx="1364830" cy="569623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9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6D9D-828E-23CA-CD66-D608816E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90597F88-8CB1-C008-86A2-79099A13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4360711"/>
            <a:ext cx="11304564" cy="511938"/>
          </a:xfrm>
        </p:spPr>
        <p:txBody>
          <a:bodyPr/>
          <a:lstStyle/>
          <a:p>
            <a:r>
              <a:rPr lang="en-US" sz="3200" dirty="0"/>
              <a:t>Let’s take a closer look</a:t>
            </a:r>
            <a:br>
              <a:rPr lang="en-US" sz="3200" dirty="0"/>
            </a:br>
            <a:r>
              <a:rPr lang="en-US" sz="3200" dirty="0"/>
              <a:t>                             at how it works in real-time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151BC-5999-5A3A-4C68-F2F1ACA20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Mood music  |  </a:t>
            </a:r>
            <a:r>
              <a:rPr lang="en-IN" sz="900" dirty="0"/>
              <a:t>Emotion-based Music Player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16077-AC8A-B66B-70AC-C3FE4A6C8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DEE684-AF23-9989-4A0D-F1AAC0FBE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7964" y="624727"/>
            <a:ext cx="5574092" cy="3139800"/>
          </a:xfrm>
          <a:custGeom>
            <a:avLst/>
            <a:gdLst>
              <a:gd name="connsiteX0" fmla="*/ 0 w 5574092"/>
              <a:gd name="connsiteY0" fmla="*/ 0 h 3139800"/>
              <a:gd name="connsiteX1" fmla="*/ 668891 w 5574092"/>
              <a:gd name="connsiteY1" fmla="*/ 0 h 3139800"/>
              <a:gd name="connsiteX2" fmla="*/ 1059077 w 5574092"/>
              <a:gd name="connsiteY2" fmla="*/ 0 h 3139800"/>
              <a:gd name="connsiteX3" fmla="*/ 1672228 w 5574092"/>
              <a:gd name="connsiteY3" fmla="*/ 0 h 3139800"/>
              <a:gd name="connsiteX4" fmla="*/ 2118155 w 5574092"/>
              <a:gd name="connsiteY4" fmla="*/ 0 h 3139800"/>
              <a:gd name="connsiteX5" fmla="*/ 2731305 w 5574092"/>
              <a:gd name="connsiteY5" fmla="*/ 0 h 3139800"/>
              <a:gd name="connsiteX6" fmla="*/ 3177232 w 5574092"/>
              <a:gd name="connsiteY6" fmla="*/ 0 h 3139800"/>
              <a:gd name="connsiteX7" fmla="*/ 3846123 w 5574092"/>
              <a:gd name="connsiteY7" fmla="*/ 0 h 3139800"/>
              <a:gd name="connsiteX8" fmla="*/ 4347792 w 5574092"/>
              <a:gd name="connsiteY8" fmla="*/ 0 h 3139800"/>
              <a:gd name="connsiteX9" fmla="*/ 4960942 w 5574092"/>
              <a:gd name="connsiteY9" fmla="*/ 0 h 3139800"/>
              <a:gd name="connsiteX10" fmla="*/ 5574092 w 5574092"/>
              <a:gd name="connsiteY10" fmla="*/ 0 h 3139800"/>
              <a:gd name="connsiteX11" fmla="*/ 5574092 w 5574092"/>
              <a:gd name="connsiteY11" fmla="*/ 460504 h 3139800"/>
              <a:gd name="connsiteX12" fmla="*/ 5574092 w 5574092"/>
              <a:gd name="connsiteY12" fmla="*/ 1015202 h 3139800"/>
              <a:gd name="connsiteX13" fmla="*/ 5574092 w 5574092"/>
              <a:gd name="connsiteY13" fmla="*/ 1569900 h 3139800"/>
              <a:gd name="connsiteX14" fmla="*/ 5574092 w 5574092"/>
              <a:gd name="connsiteY14" fmla="*/ 2093200 h 3139800"/>
              <a:gd name="connsiteX15" fmla="*/ 5574092 w 5574092"/>
              <a:gd name="connsiteY15" fmla="*/ 2647898 h 3139800"/>
              <a:gd name="connsiteX16" fmla="*/ 5574092 w 5574092"/>
              <a:gd name="connsiteY16" fmla="*/ 3139800 h 3139800"/>
              <a:gd name="connsiteX17" fmla="*/ 5016683 w 5574092"/>
              <a:gd name="connsiteY17" fmla="*/ 3139800 h 3139800"/>
              <a:gd name="connsiteX18" fmla="*/ 4515015 w 5574092"/>
              <a:gd name="connsiteY18" fmla="*/ 3139800 h 3139800"/>
              <a:gd name="connsiteX19" fmla="*/ 3957605 w 5574092"/>
              <a:gd name="connsiteY19" fmla="*/ 3139800 h 3139800"/>
              <a:gd name="connsiteX20" fmla="*/ 3511678 w 5574092"/>
              <a:gd name="connsiteY20" fmla="*/ 3139800 h 3139800"/>
              <a:gd name="connsiteX21" fmla="*/ 3121492 w 5574092"/>
              <a:gd name="connsiteY21" fmla="*/ 3139800 h 3139800"/>
              <a:gd name="connsiteX22" fmla="*/ 2508341 w 5574092"/>
              <a:gd name="connsiteY22" fmla="*/ 3139800 h 3139800"/>
              <a:gd name="connsiteX23" fmla="*/ 1839450 w 5574092"/>
              <a:gd name="connsiteY23" fmla="*/ 3139800 h 3139800"/>
              <a:gd name="connsiteX24" fmla="*/ 1449264 w 5574092"/>
              <a:gd name="connsiteY24" fmla="*/ 3139800 h 3139800"/>
              <a:gd name="connsiteX25" fmla="*/ 891855 w 5574092"/>
              <a:gd name="connsiteY25" fmla="*/ 3139800 h 3139800"/>
              <a:gd name="connsiteX26" fmla="*/ 0 w 5574092"/>
              <a:gd name="connsiteY26" fmla="*/ 3139800 h 3139800"/>
              <a:gd name="connsiteX27" fmla="*/ 0 w 5574092"/>
              <a:gd name="connsiteY27" fmla="*/ 2585102 h 3139800"/>
              <a:gd name="connsiteX28" fmla="*/ 0 w 5574092"/>
              <a:gd name="connsiteY28" fmla="*/ 1999006 h 3139800"/>
              <a:gd name="connsiteX29" fmla="*/ 0 w 5574092"/>
              <a:gd name="connsiteY29" fmla="*/ 1475706 h 3139800"/>
              <a:gd name="connsiteX30" fmla="*/ 0 w 5574092"/>
              <a:gd name="connsiteY30" fmla="*/ 1015202 h 3139800"/>
              <a:gd name="connsiteX31" fmla="*/ 0 w 5574092"/>
              <a:gd name="connsiteY31" fmla="*/ 0 h 31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574092" h="3139800" fill="none" extrusionOk="0">
                <a:moveTo>
                  <a:pt x="0" y="0"/>
                </a:moveTo>
                <a:cubicBezTo>
                  <a:pt x="291743" y="-38735"/>
                  <a:pt x="508850" y="67019"/>
                  <a:pt x="668891" y="0"/>
                </a:cubicBezTo>
                <a:cubicBezTo>
                  <a:pt x="828932" y="-67019"/>
                  <a:pt x="881903" y="32510"/>
                  <a:pt x="1059077" y="0"/>
                </a:cubicBezTo>
                <a:cubicBezTo>
                  <a:pt x="1236251" y="-32510"/>
                  <a:pt x="1411603" y="19993"/>
                  <a:pt x="1672228" y="0"/>
                </a:cubicBezTo>
                <a:cubicBezTo>
                  <a:pt x="1932853" y="-19993"/>
                  <a:pt x="1934033" y="46668"/>
                  <a:pt x="2118155" y="0"/>
                </a:cubicBezTo>
                <a:cubicBezTo>
                  <a:pt x="2302277" y="-46668"/>
                  <a:pt x="2429974" y="65235"/>
                  <a:pt x="2731305" y="0"/>
                </a:cubicBezTo>
                <a:cubicBezTo>
                  <a:pt x="3032636" y="-65235"/>
                  <a:pt x="3003428" y="29660"/>
                  <a:pt x="3177232" y="0"/>
                </a:cubicBezTo>
                <a:cubicBezTo>
                  <a:pt x="3351036" y="-29660"/>
                  <a:pt x="3624898" y="41889"/>
                  <a:pt x="3846123" y="0"/>
                </a:cubicBezTo>
                <a:cubicBezTo>
                  <a:pt x="4067348" y="-41889"/>
                  <a:pt x="4165006" y="43516"/>
                  <a:pt x="4347792" y="0"/>
                </a:cubicBezTo>
                <a:cubicBezTo>
                  <a:pt x="4530578" y="-43516"/>
                  <a:pt x="4750268" y="51091"/>
                  <a:pt x="4960942" y="0"/>
                </a:cubicBezTo>
                <a:cubicBezTo>
                  <a:pt x="5171616" y="-51091"/>
                  <a:pt x="5357934" y="4847"/>
                  <a:pt x="5574092" y="0"/>
                </a:cubicBezTo>
                <a:cubicBezTo>
                  <a:pt x="5581762" y="146577"/>
                  <a:pt x="5550579" y="301989"/>
                  <a:pt x="5574092" y="460504"/>
                </a:cubicBezTo>
                <a:cubicBezTo>
                  <a:pt x="5597605" y="619019"/>
                  <a:pt x="5525481" y="901649"/>
                  <a:pt x="5574092" y="1015202"/>
                </a:cubicBezTo>
                <a:cubicBezTo>
                  <a:pt x="5622703" y="1128755"/>
                  <a:pt x="5528001" y="1322215"/>
                  <a:pt x="5574092" y="1569900"/>
                </a:cubicBezTo>
                <a:cubicBezTo>
                  <a:pt x="5620183" y="1817585"/>
                  <a:pt x="5563754" y="1926182"/>
                  <a:pt x="5574092" y="2093200"/>
                </a:cubicBezTo>
                <a:cubicBezTo>
                  <a:pt x="5584430" y="2260218"/>
                  <a:pt x="5514408" y="2452896"/>
                  <a:pt x="5574092" y="2647898"/>
                </a:cubicBezTo>
                <a:cubicBezTo>
                  <a:pt x="5633776" y="2842900"/>
                  <a:pt x="5517724" y="3015282"/>
                  <a:pt x="5574092" y="3139800"/>
                </a:cubicBezTo>
                <a:cubicBezTo>
                  <a:pt x="5393988" y="3195463"/>
                  <a:pt x="5218199" y="3137206"/>
                  <a:pt x="5016683" y="3139800"/>
                </a:cubicBezTo>
                <a:cubicBezTo>
                  <a:pt x="4815167" y="3142394"/>
                  <a:pt x="4655425" y="3118077"/>
                  <a:pt x="4515015" y="3139800"/>
                </a:cubicBezTo>
                <a:cubicBezTo>
                  <a:pt x="4374605" y="3161523"/>
                  <a:pt x="4192349" y="3090270"/>
                  <a:pt x="3957605" y="3139800"/>
                </a:cubicBezTo>
                <a:cubicBezTo>
                  <a:pt x="3722861" y="3189330"/>
                  <a:pt x="3729282" y="3110884"/>
                  <a:pt x="3511678" y="3139800"/>
                </a:cubicBezTo>
                <a:cubicBezTo>
                  <a:pt x="3294074" y="3168716"/>
                  <a:pt x="3203799" y="3116507"/>
                  <a:pt x="3121492" y="3139800"/>
                </a:cubicBezTo>
                <a:cubicBezTo>
                  <a:pt x="3039185" y="3163093"/>
                  <a:pt x="2676795" y="3121930"/>
                  <a:pt x="2508341" y="3139800"/>
                </a:cubicBezTo>
                <a:cubicBezTo>
                  <a:pt x="2339887" y="3157670"/>
                  <a:pt x="2052413" y="3075309"/>
                  <a:pt x="1839450" y="3139800"/>
                </a:cubicBezTo>
                <a:cubicBezTo>
                  <a:pt x="1626487" y="3204291"/>
                  <a:pt x="1639441" y="3111114"/>
                  <a:pt x="1449264" y="3139800"/>
                </a:cubicBezTo>
                <a:cubicBezTo>
                  <a:pt x="1259087" y="3168486"/>
                  <a:pt x="1020607" y="3089152"/>
                  <a:pt x="891855" y="3139800"/>
                </a:cubicBezTo>
                <a:cubicBezTo>
                  <a:pt x="763103" y="3190448"/>
                  <a:pt x="299033" y="3068753"/>
                  <a:pt x="0" y="3139800"/>
                </a:cubicBezTo>
                <a:cubicBezTo>
                  <a:pt x="-50816" y="2960325"/>
                  <a:pt x="50545" y="2761110"/>
                  <a:pt x="0" y="2585102"/>
                </a:cubicBezTo>
                <a:cubicBezTo>
                  <a:pt x="-50545" y="2409094"/>
                  <a:pt x="47618" y="2152666"/>
                  <a:pt x="0" y="1999006"/>
                </a:cubicBezTo>
                <a:cubicBezTo>
                  <a:pt x="-47618" y="1845346"/>
                  <a:pt x="28585" y="1680871"/>
                  <a:pt x="0" y="1475706"/>
                </a:cubicBezTo>
                <a:cubicBezTo>
                  <a:pt x="-28585" y="1270541"/>
                  <a:pt x="14258" y="1175830"/>
                  <a:pt x="0" y="1015202"/>
                </a:cubicBezTo>
                <a:cubicBezTo>
                  <a:pt x="-14258" y="854574"/>
                  <a:pt x="109206" y="494658"/>
                  <a:pt x="0" y="0"/>
                </a:cubicBezTo>
                <a:close/>
              </a:path>
              <a:path w="5574092" h="3139800" stroke="0" extrusionOk="0">
                <a:moveTo>
                  <a:pt x="0" y="0"/>
                </a:moveTo>
                <a:cubicBezTo>
                  <a:pt x="230781" y="-40013"/>
                  <a:pt x="341028" y="15840"/>
                  <a:pt x="501668" y="0"/>
                </a:cubicBezTo>
                <a:cubicBezTo>
                  <a:pt x="662308" y="-15840"/>
                  <a:pt x="814970" y="32747"/>
                  <a:pt x="1003337" y="0"/>
                </a:cubicBezTo>
                <a:cubicBezTo>
                  <a:pt x="1191704" y="-32747"/>
                  <a:pt x="1364708" y="2599"/>
                  <a:pt x="1672228" y="0"/>
                </a:cubicBezTo>
                <a:cubicBezTo>
                  <a:pt x="1979748" y="-2599"/>
                  <a:pt x="2057998" y="8090"/>
                  <a:pt x="2229637" y="0"/>
                </a:cubicBezTo>
                <a:cubicBezTo>
                  <a:pt x="2401276" y="-8090"/>
                  <a:pt x="2589652" y="64816"/>
                  <a:pt x="2898528" y="0"/>
                </a:cubicBezTo>
                <a:cubicBezTo>
                  <a:pt x="3207404" y="-64816"/>
                  <a:pt x="3349836" y="47372"/>
                  <a:pt x="3511678" y="0"/>
                </a:cubicBezTo>
                <a:cubicBezTo>
                  <a:pt x="3673520" y="-47372"/>
                  <a:pt x="3945983" y="27701"/>
                  <a:pt x="4069087" y="0"/>
                </a:cubicBezTo>
                <a:cubicBezTo>
                  <a:pt x="4192191" y="-27701"/>
                  <a:pt x="4535272" y="61521"/>
                  <a:pt x="4737978" y="0"/>
                </a:cubicBezTo>
                <a:cubicBezTo>
                  <a:pt x="4940684" y="-61521"/>
                  <a:pt x="5368000" y="50462"/>
                  <a:pt x="5574092" y="0"/>
                </a:cubicBezTo>
                <a:cubicBezTo>
                  <a:pt x="5616882" y="127751"/>
                  <a:pt x="5531879" y="442968"/>
                  <a:pt x="5574092" y="586096"/>
                </a:cubicBezTo>
                <a:cubicBezTo>
                  <a:pt x="5616305" y="729224"/>
                  <a:pt x="5525117" y="883210"/>
                  <a:pt x="5574092" y="1015202"/>
                </a:cubicBezTo>
                <a:cubicBezTo>
                  <a:pt x="5623067" y="1147194"/>
                  <a:pt x="5520022" y="1250156"/>
                  <a:pt x="5574092" y="1475706"/>
                </a:cubicBezTo>
                <a:cubicBezTo>
                  <a:pt x="5628162" y="1701256"/>
                  <a:pt x="5557041" y="1731480"/>
                  <a:pt x="5574092" y="1936210"/>
                </a:cubicBezTo>
                <a:cubicBezTo>
                  <a:pt x="5591143" y="2140940"/>
                  <a:pt x="5552986" y="2236017"/>
                  <a:pt x="5574092" y="2428112"/>
                </a:cubicBezTo>
                <a:cubicBezTo>
                  <a:pt x="5595198" y="2620207"/>
                  <a:pt x="5488721" y="2894716"/>
                  <a:pt x="5574092" y="3139800"/>
                </a:cubicBezTo>
                <a:cubicBezTo>
                  <a:pt x="5315396" y="3196325"/>
                  <a:pt x="5145338" y="3081295"/>
                  <a:pt x="4960942" y="3139800"/>
                </a:cubicBezTo>
                <a:cubicBezTo>
                  <a:pt x="4776546" y="3198305"/>
                  <a:pt x="4629604" y="3120268"/>
                  <a:pt x="4459274" y="3139800"/>
                </a:cubicBezTo>
                <a:cubicBezTo>
                  <a:pt x="4288944" y="3159332"/>
                  <a:pt x="4085243" y="3129584"/>
                  <a:pt x="3846123" y="3139800"/>
                </a:cubicBezTo>
                <a:cubicBezTo>
                  <a:pt x="3607003" y="3150016"/>
                  <a:pt x="3397453" y="3099906"/>
                  <a:pt x="3232973" y="3139800"/>
                </a:cubicBezTo>
                <a:cubicBezTo>
                  <a:pt x="3068493" y="3179694"/>
                  <a:pt x="2789056" y="3063136"/>
                  <a:pt x="2564082" y="3139800"/>
                </a:cubicBezTo>
                <a:cubicBezTo>
                  <a:pt x="2339108" y="3216464"/>
                  <a:pt x="2271705" y="3082206"/>
                  <a:pt x="2062414" y="3139800"/>
                </a:cubicBezTo>
                <a:cubicBezTo>
                  <a:pt x="1853123" y="3197394"/>
                  <a:pt x="1735445" y="3086387"/>
                  <a:pt x="1449264" y="3139800"/>
                </a:cubicBezTo>
                <a:cubicBezTo>
                  <a:pt x="1163083" y="3193213"/>
                  <a:pt x="1033165" y="3086481"/>
                  <a:pt x="836114" y="3139800"/>
                </a:cubicBezTo>
                <a:cubicBezTo>
                  <a:pt x="639063" y="3193119"/>
                  <a:pt x="227610" y="3136931"/>
                  <a:pt x="0" y="3139800"/>
                </a:cubicBezTo>
                <a:cubicBezTo>
                  <a:pt x="-48894" y="2936726"/>
                  <a:pt x="10990" y="2865884"/>
                  <a:pt x="0" y="2710694"/>
                </a:cubicBezTo>
                <a:cubicBezTo>
                  <a:pt x="-10990" y="2555504"/>
                  <a:pt x="58603" y="2299859"/>
                  <a:pt x="0" y="2155996"/>
                </a:cubicBezTo>
                <a:cubicBezTo>
                  <a:pt x="-58603" y="2012133"/>
                  <a:pt x="25870" y="1910662"/>
                  <a:pt x="0" y="1695492"/>
                </a:cubicBezTo>
                <a:cubicBezTo>
                  <a:pt x="-25870" y="1480322"/>
                  <a:pt x="39241" y="1325224"/>
                  <a:pt x="0" y="1203590"/>
                </a:cubicBezTo>
                <a:cubicBezTo>
                  <a:pt x="-39241" y="1081956"/>
                  <a:pt x="46125" y="884453"/>
                  <a:pt x="0" y="774484"/>
                </a:cubicBezTo>
                <a:cubicBezTo>
                  <a:pt x="-46125" y="664515"/>
                  <a:pt x="51094" y="270314"/>
                  <a:pt x="0" y="0"/>
                </a:cubicBezTo>
                <a:close/>
              </a:path>
            </a:pathLst>
          </a:custGeom>
          <a:ln w="76200">
            <a:solidFill>
              <a:srgbClr val="FFFF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559253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D1690C-FE49-F855-4D81-95153F44A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2200" y1="31667" x2="52200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6681" y="710820"/>
            <a:ext cx="3308276" cy="3572938"/>
          </a:xfrm>
          <a:prstGeom prst="rect">
            <a:avLst/>
          </a:prstGeom>
        </p:spPr>
      </p:pic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546FCCC7-47D2-4075-CC18-4590967E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316" y="5278500"/>
            <a:ext cx="10938483" cy="511938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Try it yourself at: 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https://getsomesleepbro.github.io/MoodMusic/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4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9BD8D0-9A9A-0441-889E-2C84C25C61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r="25825"/>
          <a:stretch/>
        </p:blipFill>
        <p:spPr>
          <a:xfrm rot="16200000">
            <a:off x="-608695" y="1536253"/>
            <a:ext cx="5448690" cy="3183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2AF88-A80F-5E9A-21FD-0391AE308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97799" y="1197436"/>
            <a:ext cx="4981153" cy="3942446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FBFD-B46F-7338-ED83-DAE4C395B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Real-World </a:t>
            </a:r>
            <a:r>
              <a:rPr lang="en-IN" dirty="0" err="1"/>
              <a:t>usecases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32BB18-46D7-9F89-A6FC-14EB561C03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5078" y="1533708"/>
            <a:ext cx="2486041" cy="192886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1500" b="1" dirty="0"/>
              <a:t>Smart Cars with Adaptive Mood-Based Environments</a:t>
            </a:r>
          </a:p>
          <a:p>
            <a:pPr>
              <a:buNone/>
            </a:pPr>
            <a:endParaRPr lang="en-US" b="1" dirty="0"/>
          </a:p>
          <a:p>
            <a:pPr algn="l"/>
            <a:r>
              <a:rPr lang="en-US" sz="1500" dirty="0"/>
              <a:t>Integrated to adjust not just music, but ambient lighting and seat settings based on the driver’s mood—reducing stress and improving safety on long drives or in traffic.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04E56A-1BF2-0D99-6BE2-A79C1F76D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08318" y="3917953"/>
            <a:ext cx="2296356" cy="174542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Mental Health &amp; Wellness Apps</a:t>
            </a:r>
          </a:p>
          <a:p>
            <a:pPr>
              <a:buNone/>
            </a:pPr>
            <a:endParaRPr lang="en-US" b="1" dirty="0"/>
          </a:p>
          <a:p>
            <a:pPr algn="l"/>
            <a:r>
              <a:rPr lang="en-US" dirty="0"/>
              <a:t>Helps users manage stress, anxiety, or low mood by playing calming or uplifting music based on their emotional state.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656C19-96DA-6922-AA4F-024729918C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36879" y="3917953"/>
            <a:ext cx="2296356" cy="174542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500" b="1" dirty="0"/>
              <a:t>Healthcare &amp; Therapeutic Settings</a:t>
            </a:r>
          </a:p>
          <a:p>
            <a:pPr>
              <a:buNone/>
            </a:pPr>
            <a:endParaRPr lang="en-US" b="1" dirty="0"/>
          </a:p>
          <a:p>
            <a:pPr algn="l"/>
            <a:r>
              <a:rPr lang="en-US" sz="1500" dirty="0"/>
              <a:t>Emotion-based music players can be used in healthcare settings, like hospitals or nursing homes, to improve patient mood, reduce anxiety, or aid in therapy.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DFB93-F840-F503-761D-F825B6DEB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74545"/>
            <a:ext cx="3097071" cy="365125"/>
          </a:xfrm>
        </p:spPr>
        <p:txBody>
          <a:bodyPr/>
          <a:lstStyle/>
          <a:p>
            <a:r>
              <a:rPr lang="en-US" dirty="0"/>
              <a:t>Mood music  |  </a:t>
            </a:r>
            <a:r>
              <a:rPr lang="en-IN" sz="900" dirty="0"/>
              <a:t>Emotion-based Music Player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4064-F059-CB97-8C02-557B1F92F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74545"/>
            <a:ext cx="7728153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phic 8" descr="Dance with solid fill">
            <a:extLst>
              <a:ext uri="{FF2B5EF4-FFF2-40B4-BE49-F238E27FC236}">
                <a16:creationId xmlns:a16="http://schemas.microsoft.com/office/drawing/2014/main" id="{1845620C-8FE1-1BF0-93F5-F471768F7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8341" y="1813894"/>
            <a:ext cx="1278582" cy="1278582"/>
          </a:xfrm>
          <a:prstGeom prst="rect">
            <a:avLst/>
          </a:prstGeom>
        </p:spPr>
      </p:pic>
      <p:pic>
        <p:nvPicPr>
          <p:cNvPr id="11" name="Graphic 10" descr="Heart with pulse with solid fill">
            <a:extLst>
              <a:ext uri="{FF2B5EF4-FFF2-40B4-BE49-F238E27FC236}">
                <a16:creationId xmlns:a16="http://schemas.microsoft.com/office/drawing/2014/main" id="{D5693A4A-24DD-A557-E620-6A4A35DC69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9274" y="1729268"/>
            <a:ext cx="1337963" cy="1337963"/>
          </a:xfrm>
          <a:prstGeom prst="rect">
            <a:avLst/>
          </a:prstGeom>
        </p:spPr>
      </p:pic>
      <p:pic>
        <p:nvPicPr>
          <p:cNvPr id="13" name="Graphic 12" descr="Car with solid fill">
            <a:extLst>
              <a:ext uri="{FF2B5EF4-FFF2-40B4-BE49-F238E27FC236}">
                <a16:creationId xmlns:a16="http://schemas.microsoft.com/office/drawing/2014/main" id="{E78F1C51-74F7-F714-3B46-680CB100AD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6206" y="4090526"/>
            <a:ext cx="1233766" cy="12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8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275562-F465-6591-7AFF-03F0FABAFB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7669" r="22791" b="12357"/>
          <a:stretch/>
        </p:blipFill>
        <p:spPr>
          <a:xfrm>
            <a:off x="472582" y="393646"/>
            <a:ext cx="3231745" cy="5484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B99A48-A5C4-EFFD-853A-0B7EF012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82" y="393646"/>
            <a:ext cx="3260519" cy="548464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pic>
        <p:nvPicPr>
          <p:cNvPr id="36" name="Picture Placeholder 35" descr="puzzle piece">
            <a:extLst>
              <a:ext uri="{FF2B5EF4-FFF2-40B4-BE49-F238E27FC236}">
                <a16:creationId xmlns:a16="http://schemas.microsoft.com/office/drawing/2014/main" id="{CB3F8D1D-D630-42A7-9EFC-E37C99A530B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8" r="108"/>
          <a:stretch/>
        </p:blipFill>
        <p:spPr>
          <a:xfrm>
            <a:off x="4261658" y="934066"/>
            <a:ext cx="731520" cy="73152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94758-9A11-25CF-FB3C-C5AD4D637D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7742" y="934066"/>
            <a:ext cx="5958348" cy="86299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Emotion-Aware Music Recommendation System: Enhancing User Experience Through Real-Time Emotional Context​</a:t>
            </a:r>
          </a:p>
          <a:p>
            <a:pPr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https://arxiv.org/abs/2311.10796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38" name="Picture Placeholder 37" descr="scales">
            <a:extLst>
              <a:ext uri="{FF2B5EF4-FFF2-40B4-BE49-F238E27FC236}">
                <a16:creationId xmlns:a16="http://schemas.microsoft.com/office/drawing/2014/main" id="{5D4068BA-7FB0-C568-1C10-AEC89E20B93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8" r="108"/>
          <a:stretch/>
        </p:blipFill>
        <p:spPr>
          <a:xfrm>
            <a:off x="4261658" y="2144633"/>
            <a:ext cx="731520" cy="73152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CD3770-2B15-A13E-D52A-E75185FCA3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07742" y="2169917"/>
            <a:ext cx="5958348" cy="862991"/>
          </a:xfrm>
        </p:spPr>
        <p:txBody>
          <a:bodyPr>
            <a:normAutofit/>
          </a:bodyPr>
          <a:lstStyle/>
          <a:p>
            <a:r>
              <a:rPr lang="en-US" dirty="0"/>
              <a:t>An Emotion-Based Personalized Music Recommendation Framework for Emotion Improvement</a:t>
            </a:r>
          </a:p>
          <a:p>
            <a:r>
              <a:rPr lang="en-US" dirty="0">
                <a:sym typeface="Wingdings" panose="05000000000000000000" pitchFamily="2" charset="2"/>
              </a:rPr>
              <a:t>  </a:t>
            </a:r>
            <a:r>
              <a:rPr lang="en-US" dirty="0"/>
              <a:t>https://www.sciencedirect.com/science/article/abs/pii/S0306457322003570 </a:t>
            </a:r>
          </a:p>
        </p:txBody>
      </p:sp>
      <p:pic>
        <p:nvPicPr>
          <p:cNvPr id="40" name="Picture Placeholder 39" descr="Eco Power">
            <a:extLst>
              <a:ext uri="{FF2B5EF4-FFF2-40B4-BE49-F238E27FC236}">
                <a16:creationId xmlns:a16="http://schemas.microsoft.com/office/drawing/2014/main" id="{DC0F4638-981F-A716-D84A-643F1B2D3DB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261658" y="3296662"/>
            <a:ext cx="731520" cy="73152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5C7B59-B258-64F0-E401-6B4CF2991C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07742" y="3489960"/>
            <a:ext cx="5958348" cy="862991"/>
          </a:xfrm>
        </p:spPr>
        <p:txBody>
          <a:bodyPr/>
          <a:lstStyle/>
          <a:p>
            <a:r>
              <a:rPr lang="en-US" dirty="0" err="1"/>
              <a:t>LyQ</a:t>
            </a:r>
            <a:r>
              <a:rPr lang="en-US" dirty="0"/>
              <a:t> - An Emotion-Aware Music Player</a:t>
            </a:r>
          </a:p>
          <a:p>
            <a:r>
              <a:rPr lang="en-US" dirty="0">
                <a:sym typeface="Wingdings" panose="05000000000000000000" pitchFamily="2" charset="2"/>
              </a:rPr>
              <a:t>  https://aaai.org/papers/ws06-04-017-lyq-an-emotion-aware-music-player</a:t>
            </a:r>
            <a:endParaRPr lang="en-US" dirty="0"/>
          </a:p>
        </p:txBody>
      </p:sp>
      <p:pic>
        <p:nvPicPr>
          <p:cNvPr id="42" name="Picture Placeholder 41" descr="Plan drawing">
            <a:extLst>
              <a:ext uri="{FF2B5EF4-FFF2-40B4-BE49-F238E27FC236}">
                <a16:creationId xmlns:a16="http://schemas.microsoft.com/office/drawing/2014/main" id="{80D99C32-2776-D9D3-E6E9-96AD265C693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08" r="108"/>
          <a:stretch/>
        </p:blipFill>
        <p:spPr>
          <a:xfrm>
            <a:off x="4261658" y="4597186"/>
            <a:ext cx="731520" cy="73152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D04BCC-FE0F-EA9A-C7D1-B095D6120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07742" y="4597186"/>
            <a:ext cx="5958348" cy="1205135"/>
          </a:xfrm>
        </p:spPr>
        <p:txBody>
          <a:bodyPr/>
          <a:lstStyle/>
          <a:p>
            <a:r>
              <a:rPr lang="en-US" dirty="0"/>
              <a:t>Emotion-Based Music Player Using CNN</a:t>
            </a:r>
          </a:p>
          <a:p>
            <a:r>
              <a:rPr lang="en-US" dirty="0">
                <a:sym typeface="Wingdings" panose="05000000000000000000" pitchFamily="2" charset="2"/>
              </a:rPr>
              <a:t>  https://www.ijraset.com/research-paper/emotion-based-music-player-using-cnn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186A4-F39C-A21D-70B2-861DAE518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276" y="5990069"/>
            <a:ext cx="3231745" cy="365125"/>
          </a:xfrm>
        </p:spPr>
        <p:txBody>
          <a:bodyPr/>
          <a:lstStyle/>
          <a:p>
            <a:r>
              <a:rPr lang="en-US" dirty="0"/>
              <a:t>Mood music  |  </a:t>
            </a:r>
            <a:r>
              <a:rPr lang="en-IN" sz="900" dirty="0"/>
              <a:t>Emotion-based Music Player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E181C-31B4-9716-262F-DDD8025DE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1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908B-9B37-7AB8-C905-0DD6A476E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F0EF5401-69C5-2025-4164-D72656D30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0" name="Picture Placeholder 9" descr="A view of a city from the ground">
            <a:extLst>
              <a:ext uri="{FF2B5EF4-FFF2-40B4-BE49-F238E27FC236}">
                <a16:creationId xmlns:a16="http://schemas.microsoft.com/office/drawing/2014/main" id="{13376391-B7F8-7991-5F1D-FD58C97D33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108000"/>
                    </a14:imgEffect>
                  </a14:imgLayer>
                </a14:imgProps>
              </a:ext>
            </a:extLst>
          </a:blip>
          <a:srcRect t="604" b="604"/>
          <a:stretch/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DFA19E6-EAD6-E891-C5AE-5F4D668F50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Emotion-based music players use AI and emotion recognition to detect a user’s mood and play suitable music.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This creates a more personalized and emotionally engaging experience, improving both user satisfaction and overall well-being.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1436C-0C42-3037-EEDD-17F408900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Mood music  |  </a:t>
            </a:r>
            <a:r>
              <a:rPr lang="en-IN" sz="900" dirty="0"/>
              <a:t>Emotion-based Music Player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34C8E-0295-F23D-B9A8-00BE6C674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27FC1-4B8A-B2F2-D008-4BD789C93E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448"/>
          <a:stretch/>
        </p:blipFill>
        <p:spPr>
          <a:xfrm>
            <a:off x="501686" y="429513"/>
            <a:ext cx="6756966" cy="60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96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4050C6"/>
      </a:accent2>
      <a:accent3>
        <a:srgbClr val="5A68CE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Custom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70617_Win32_SL_v4" id="{352587A7-A0EF-4556-B874-046F84C2953A}" vid="{B8F94B47-5699-492D-880B-93801CB3A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32324C-71C3-4F1C-A370-A2665FF5CD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E3D3917-8912-4844-9F02-0D751C13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6DE935-925F-49AD-A9C2-6284C7807A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</Template>
  <TotalTime>343</TotalTime>
  <Words>533</Words>
  <Application>Microsoft Office PowerPoint</Application>
  <PresentationFormat>Widescreen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Comic Sans MS</vt:lpstr>
      <vt:lpstr>Consolas</vt:lpstr>
      <vt:lpstr>Gill Sans MT</vt:lpstr>
      <vt:lpstr>Wingdings</vt:lpstr>
      <vt:lpstr>Wingdings 2</vt:lpstr>
      <vt:lpstr>Custom</vt:lpstr>
      <vt:lpstr>Mood          music</vt:lpstr>
      <vt:lpstr>Project team</vt:lpstr>
      <vt:lpstr>introduction</vt:lpstr>
      <vt:lpstr>Problem statement</vt:lpstr>
      <vt:lpstr>Architecture</vt:lpstr>
      <vt:lpstr>Let’s take a closer look                              at how it works in real-time</vt:lpstr>
      <vt:lpstr>applications</vt:lpstr>
      <vt:lpstr>Research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Sonal Shivale</dc:creator>
  <cp:lastModifiedBy>Sonal Shivale</cp:lastModifiedBy>
  <cp:revision>4</cp:revision>
  <dcterms:created xsi:type="dcterms:W3CDTF">2025-04-10T06:44:39Z</dcterms:created>
  <dcterms:modified xsi:type="dcterms:W3CDTF">2025-04-10T12:28:10Z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